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b056a835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b056a835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b76b4fdc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7b76b4fdc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b76b4fdc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b76b4fdc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b76b4fdc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7b76b4fdc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7b76b4fdce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7b76b4fdce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7b76b4fdce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7b76b4fdce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b76b4fdc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b76b4fdc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7b76b4fdc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7b76b4fdc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7b76b4fdc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7b76b4fdc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7b76b4fdc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7b76b4fdc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7b76b4fdc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7b76b4fdc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b76b4fd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b76b4fd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7b76b4fdc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7b76b4fdc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7b76b4fdce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7b76b4fdce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7b76b4fdce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7b76b4fdce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7b76b4fdce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7b76b4fdce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7b76b4fdc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7b76b4fdc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b76b4fdc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7b76b4fdc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7b76b4fdce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7b76b4fdce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b76b4fdce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7b76b4fdc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b76b4fdce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7b76b4fdce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7b76b4fdce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7b76b4fdce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b76b4fdc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b76b4fdc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7b76b4fdc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7b76b4fdc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b76b4fdc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b76b4fdc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7b76b4fdce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7b76b4fdce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b056a835f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b056a835f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2212d46e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2212d46e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2212d46e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42212d46e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2212d46e7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2212d46e7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2212d46e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2212d46e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2212d46e7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42212d46e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youtube.com/watch?v=yZjCQ3T5yXo&amp;ab_channel=VittyJokic" TargetMode="External"/><Relationship Id="rId4" Type="http://schemas.openxmlformats.org/officeDocument/2006/relationships/hyperlink" Target="https://www.youtube.com/watch?v=5tJPXYA0Nec&amp;ab_channel=TopQuark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en.wikipedia.org/wiki/Unicode" TargetMode="External"/><Relationship Id="rId4" Type="http://schemas.openxmlformats.org/officeDocument/2006/relationships/hyperlink" Target="https://en.wikipedia.org/wiki/UTF-8" TargetMode="External"/><Relationship Id="rId5" Type="http://schemas.openxmlformats.org/officeDocument/2006/relationships/hyperlink" Target="https://www3.rocketsoftware.com/rocketd3/support/documentation/Uniface/10/uniface/internationalApps/LanguageAndLocale.htm" TargetMode="External"/><Relationship Id="rId6" Type="http://schemas.openxmlformats.org/officeDocument/2006/relationships/hyperlink" Target="https://en.wikipedia.org/wiki/Mojibake" TargetMode="External"/><Relationship Id="rId7" Type="http://schemas.openxmlformats.org/officeDocument/2006/relationships/hyperlink" Target="https://prerna7692.medium.com/what-is-collation-in-database-720dd92f6a57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ev.mysql.com/doc/refman/8.0/en/data-types.html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hyperlink" Target="https://a16z.com/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static.googleusercontent.com/media/research.google.com/en//archive/gfs-sosp2003.pdf" TargetMode="External"/><Relationship Id="rId4" Type="http://schemas.openxmlformats.org/officeDocument/2006/relationships/hyperlink" Target="https://storageconference.us/2010/Papers/MSST/Shvachko.pdf" TargetMode="External"/><Relationship Id="rId5" Type="http://schemas.openxmlformats.org/officeDocument/2006/relationships/hyperlink" Target="https://www.youtube.com/watch?v=vdkx2xasGlM&amp;ab_channel=Udacity" TargetMode="External"/><Relationship Id="rId6" Type="http://schemas.openxmlformats.org/officeDocument/2006/relationships/hyperlink" Target="https://www.youtube.com/watch?v=4Gfl0WuONMY&amp;ab_channel=InfoQ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Foundations of Modern Software Systems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Module-2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3500" y="3110925"/>
            <a:ext cx="8520600" cy="12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rebuchet MS"/>
                <a:ea typeface="Trebuchet MS"/>
                <a:cs typeface="Trebuchet MS"/>
                <a:sym typeface="Trebuchet MS"/>
              </a:rPr>
              <a:t>Instructor: Piyush Goel</a:t>
            </a:r>
            <a:endParaRPr sz="3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rPr lang="en" sz="3400"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N.M.A.M. Institute of Technology</a:t>
            </a:r>
            <a:endParaRPr sz="3400"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9" name="Google Shape;119;p22"/>
          <p:cNvSpPr txBox="1"/>
          <p:nvPr/>
        </p:nvSpPr>
        <p:spPr>
          <a:xfrm>
            <a:off x="446250" y="1829375"/>
            <a:ext cx="8153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Why is it important to understand the Data Types?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658650" y="788525"/>
            <a:ext cx="2922900" cy="2836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Numbers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Integers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Unsigned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Decimals</a:t>
            </a: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Low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High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Characters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Enums*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Boolean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229400" y="4145250"/>
            <a:ext cx="8630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Trebuchet MS"/>
                <a:ea typeface="Trebuchet MS"/>
                <a:cs typeface="Trebuchet MS"/>
                <a:sym typeface="Trebuchet MS"/>
              </a:rPr>
              <a:t>* Enum is not really a primitive! 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7" name="Google Shape;127;p23"/>
          <p:cNvSpPr/>
          <p:nvPr/>
        </p:nvSpPr>
        <p:spPr>
          <a:xfrm>
            <a:off x="4314700" y="1274250"/>
            <a:ext cx="3903300" cy="17088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Primitive Types. Found in most languages, and storage systems. 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3" name="Google Shape;133;p24"/>
          <p:cNvSpPr txBox="1"/>
          <p:nvPr/>
        </p:nvSpPr>
        <p:spPr>
          <a:xfrm>
            <a:off x="181600" y="762525"/>
            <a:ext cx="2922900" cy="2836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Numbers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Integers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Unsigned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Decimals</a:t>
            </a: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Low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High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Characters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Enums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Boolean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4" name="Google Shape;134;p24"/>
          <p:cNvSpPr txBox="1"/>
          <p:nvPr/>
        </p:nvSpPr>
        <p:spPr>
          <a:xfrm>
            <a:off x="3275275" y="762525"/>
            <a:ext cx="1882200" cy="2246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Function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Pointer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Reference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Class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Structure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Union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5" name="Google Shape;135;p24"/>
          <p:cNvSpPr txBox="1"/>
          <p:nvPr/>
        </p:nvSpPr>
        <p:spPr>
          <a:xfrm>
            <a:off x="5231800" y="762525"/>
            <a:ext cx="1763100" cy="2246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Dictionary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Tuples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Complex Number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256800" y="3859025"/>
            <a:ext cx="8630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Trebuchet MS"/>
                <a:ea typeface="Trebuchet MS"/>
                <a:cs typeface="Trebuchet MS"/>
                <a:sym typeface="Trebuchet MS"/>
              </a:rPr>
              <a:t>Question:</a:t>
            </a: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 How would I store a Boolean? How many bytes do I need to store a boolean value?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7136275" y="762525"/>
            <a:ext cx="1763100" cy="224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Byte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Int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Short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750" y="117700"/>
            <a:ext cx="6245209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 txBox="1"/>
          <p:nvPr/>
        </p:nvSpPr>
        <p:spPr>
          <a:xfrm>
            <a:off x="6569875" y="1118150"/>
            <a:ext cx="2220600" cy="24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Data types and their sizes in C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/>
        </p:nvSpPr>
        <p:spPr>
          <a:xfrm>
            <a:off x="4201950" y="1187550"/>
            <a:ext cx="4033200" cy="24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What are these data types?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9" name="Google Shape;149;p26"/>
          <p:cNvSpPr txBox="1"/>
          <p:nvPr/>
        </p:nvSpPr>
        <p:spPr>
          <a:xfrm>
            <a:off x="359500" y="909975"/>
            <a:ext cx="34608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int8_t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int16_t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int32_t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uint8_t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uint16_t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81000" lvl="0" marL="749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2629"/>
              </a:buClr>
              <a:buSzPts val="2400"/>
              <a:buFont typeface="Trebuchet MS"/>
              <a:buChar char="●"/>
            </a:pPr>
            <a:r>
              <a:rPr lang="en" sz="2400">
                <a:solidFill>
                  <a:srgbClr val="232629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uint32_t</a:t>
            </a:r>
            <a:endParaRPr sz="2400">
              <a:solidFill>
                <a:srgbClr val="232629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34499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/>
          <p:nvPr/>
        </p:nvSpPr>
        <p:spPr>
          <a:xfrm>
            <a:off x="6300975" y="1118150"/>
            <a:ext cx="2489700" cy="24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Data types and their sizes in Java</a:t>
            </a:r>
            <a:endParaRPr sz="2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- 1: Decimals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1" name="Google Shape;161;p28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single-precision and double-precision for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</a:t>
            </a: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could be an impact of incorrect precision or round-off?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Watched the movie “Office Space?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Rockets can explode?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:)) 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IEEE-754 - Do Read this.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type of use-cases need high precision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- 2: Strings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7" name="Google Shape;167;p29"/>
          <p:cNvSpPr txBox="1"/>
          <p:nvPr>
            <p:ph idx="1" type="subTitle"/>
          </p:nvPr>
        </p:nvSpPr>
        <p:spPr>
          <a:xfrm>
            <a:off x="311700" y="752450"/>
            <a:ext cx="8520600" cy="4060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many bytes do I need to store Strings?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non-Latin or non-English characters?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Character Sets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Unicode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Encodings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Variable Length Character Encodings (UTF-8)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Lang and Locale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Practical Example - Zomato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Ever heard of Mojibake?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sort similar looking characters? (A vs </a:t>
            </a: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Ä)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rgbClr val="202122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7"/>
              </a:rPr>
              <a:t>Collation</a:t>
            </a:r>
            <a:endParaRPr sz="14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- 3: Time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3" name="Google Shape;173;p30"/>
          <p:cNvSpPr txBox="1"/>
          <p:nvPr>
            <p:ph idx="1" type="subTitle"/>
          </p:nvPr>
        </p:nvSpPr>
        <p:spPr>
          <a:xfrm>
            <a:off x="311700" y="778450"/>
            <a:ext cx="8520600" cy="42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represent Time?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has 4 different data-types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Timestamp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Year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about Timezones?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- 4: Binary Objects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9" name="Google Shape;179;p31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random binary objects?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Music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Images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PDF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Homework: Try to store a PDF file or a JPEG Image in a MySQL database.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Recap- Module-1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2"/>
          <p:cNvSpPr txBox="1"/>
          <p:nvPr>
            <p:ph type="ctrTitle"/>
          </p:nvPr>
        </p:nvSpPr>
        <p:spPr>
          <a:xfrm>
            <a:off x="1686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Data Types: Storage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5" name="Google Shape;185;p32"/>
          <p:cNvSpPr txBox="1"/>
          <p:nvPr>
            <p:ph idx="1" type="subTitle"/>
          </p:nvPr>
        </p:nvSpPr>
        <p:spPr>
          <a:xfrm>
            <a:off x="168675" y="831900"/>
            <a:ext cx="8829900" cy="27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- </a:t>
            </a:r>
            <a:r>
              <a:rPr lang="e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https://dev.mysql.com/doc/refman/8.0/en/data-types.html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rebuchet MS"/>
              <a:buChar char="●"/>
            </a:pPr>
            <a:r>
              <a:rPr lang="en" sz="1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MongoDB - https://www.mongodb.com/docs/mongodb-shell/reference/data-types/</a:t>
            </a:r>
            <a:endParaRPr sz="17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SQLite - https://www.sqlite.org/datatype3.html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>
            <p:ph type="ctrTitle"/>
          </p:nvPr>
        </p:nvSpPr>
        <p:spPr>
          <a:xfrm>
            <a:off x="1686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Data Types: Simple Exercise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2375" y="1299800"/>
            <a:ext cx="4257825" cy="23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33"/>
          <p:cNvSpPr txBox="1"/>
          <p:nvPr/>
        </p:nvSpPr>
        <p:spPr>
          <a:xfrm>
            <a:off x="255400" y="1950725"/>
            <a:ext cx="4380300" cy="10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What would be the data types for representing the </a:t>
            </a: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fields of an Aadhar Card?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/>
          <p:nvPr/>
        </p:nvSpPr>
        <p:spPr>
          <a:xfrm>
            <a:off x="255400" y="1950725"/>
            <a:ext cx="8517600" cy="10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What databases are used by Aadhar Card System?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/>
          <p:nvPr/>
        </p:nvSpPr>
        <p:spPr>
          <a:xfrm>
            <a:off x="255400" y="1950725"/>
            <a:ext cx="85176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What databases are used by Aadhar Card System?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Homework =) 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8" name="Google Shape;208;p36"/>
          <p:cNvSpPr txBox="1"/>
          <p:nvPr/>
        </p:nvSpPr>
        <p:spPr>
          <a:xfrm>
            <a:off x="324800" y="892625"/>
            <a:ext cx="74595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File Systems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Serialisation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Compression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Ad-hoc things.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7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4" name="Google Shape;214;p37"/>
          <p:cNvSpPr txBox="1"/>
          <p:nvPr/>
        </p:nvSpPr>
        <p:spPr>
          <a:xfrm>
            <a:off x="366875" y="1994250"/>
            <a:ext cx="8378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Why do we need File Systems?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0" name="Google Shape;220;p38"/>
          <p:cNvSpPr txBox="1"/>
          <p:nvPr/>
        </p:nvSpPr>
        <p:spPr>
          <a:xfrm>
            <a:off x="324800" y="892625"/>
            <a:ext cx="37296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Why do we need File Systems?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1" name="Google Shape;2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963" y="1609575"/>
            <a:ext cx="3769825" cy="2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7" name="Google Shape;227;p39"/>
          <p:cNvSpPr txBox="1"/>
          <p:nvPr/>
        </p:nvSpPr>
        <p:spPr>
          <a:xfrm>
            <a:off x="324800" y="892625"/>
            <a:ext cx="37296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Why do we need File Systems?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228" name="Google Shape;22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450" y="755125"/>
            <a:ext cx="3099682" cy="413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63" y="1609575"/>
            <a:ext cx="3769825" cy="2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9"/>
          <p:cNvSpPr/>
          <p:nvPr/>
        </p:nvSpPr>
        <p:spPr>
          <a:xfrm>
            <a:off x="4227975" y="2705425"/>
            <a:ext cx="1446600" cy="11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0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6" name="Google Shape;236;p40"/>
          <p:cNvSpPr txBox="1"/>
          <p:nvPr/>
        </p:nvSpPr>
        <p:spPr>
          <a:xfrm>
            <a:off x="311700" y="1058250"/>
            <a:ext cx="8520600" cy="3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Space Management: Raw Blocks converted to usable units.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Naming Convention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Organisation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○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Directories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○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Metadata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Security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○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Permissions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romanL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Read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romanL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Write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romanL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Executable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Integrity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File Formats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○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Great Resource - https://docs.fileformat.com/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1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2" name="Google Shape;242;p41"/>
          <p:cNvSpPr txBox="1"/>
          <p:nvPr/>
        </p:nvSpPr>
        <p:spPr>
          <a:xfrm>
            <a:off x="342150" y="771200"/>
            <a:ext cx="8561100" cy="4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Popular File Systems: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Windows - FAT/FAT32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rabicPeriod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Linux/Unix - EXT2/EXT3/EXT4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2375" y="857900"/>
            <a:ext cx="4942325" cy="317457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34000" y="242100"/>
            <a:ext cx="3877200" cy="45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Software has taken over the world &amp; our daily lives. 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298800" y="4266700"/>
            <a:ext cx="87258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Trebuchet MS"/>
                <a:ea typeface="Trebuchet MS"/>
                <a:cs typeface="Trebuchet MS"/>
                <a:sym typeface="Trebuchet MS"/>
              </a:rPr>
              <a:t>* </a:t>
            </a:r>
            <a:r>
              <a:rPr i="1" lang="en" sz="13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https://a16z.com/</a:t>
            </a:r>
            <a:endParaRPr i="1"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latin typeface="Trebuchet MS"/>
                <a:ea typeface="Trebuchet MS"/>
                <a:cs typeface="Trebuchet MS"/>
                <a:sym typeface="Trebuchet MS"/>
              </a:rPr>
              <a:t>* https://en.wikipedia.org/wiki/Marc_Andreessen</a:t>
            </a:r>
            <a:endParaRPr i="1"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2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8" name="Google Shape;248;p42"/>
          <p:cNvSpPr txBox="1"/>
          <p:nvPr/>
        </p:nvSpPr>
        <p:spPr>
          <a:xfrm>
            <a:off x="342150" y="771200"/>
            <a:ext cx="85611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rebuchet MS"/>
                <a:ea typeface="Trebuchet MS"/>
                <a:cs typeface="Trebuchet MS"/>
                <a:sym typeface="Trebuchet MS"/>
              </a:rPr>
              <a:t>What if I want a more reliable and high concurrency/throughput from my file system?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42"/>
          <p:cNvSpPr txBox="1"/>
          <p:nvPr/>
        </p:nvSpPr>
        <p:spPr>
          <a:xfrm>
            <a:off x="472275" y="1629875"/>
            <a:ext cx="8282100" cy="31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Billions of Files - Think about all the photos we click?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Petabytes of Storage - Think about all the movies that have to be stored?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Corruption - What if my hard-disk gets corrupted or damaged?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Thousands of Users - Think about concurrency/throughput if everyone in the room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wants to watch a single movie at the same time?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55" name="Google Shape;255;p43"/>
          <p:cNvSpPr txBox="1"/>
          <p:nvPr/>
        </p:nvSpPr>
        <p:spPr>
          <a:xfrm>
            <a:off x="342150" y="771200"/>
            <a:ext cx="8561100" cy="4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Distributed File Systems: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File System (GFS)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Yahoo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Hadoop Distributed File System (HDFS)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https://www.youtube.com/watch?v=vdkx2xasGlM&amp;ab_channel=Udacity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https://www.youtube.com/watch?v=4Gfl0WuONMY&amp;ab_channel=InfoQ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/>
          <p:nvPr>
            <p:ph type="ctrTitle"/>
          </p:nvPr>
        </p:nvSpPr>
        <p:spPr>
          <a:xfrm>
            <a:off x="311700" y="2054900"/>
            <a:ext cx="8520600" cy="7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/>
        </p:nvSpPr>
        <p:spPr>
          <a:xfrm>
            <a:off x="6144850" y="2618675"/>
            <a:ext cx="30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1435050" y="1274275"/>
            <a:ext cx="2437200" cy="12576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Storage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4" name="Google Shape;74;p16"/>
          <p:cNvSpPr/>
          <p:nvPr/>
        </p:nvSpPr>
        <p:spPr>
          <a:xfrm>
            <a:off x="4910225" y="1274275"/>
            <a:ext cx="2437200" cy="12576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Compute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5" name="Google Shape;75;p16"/>
          <p:cNvSpPr/>
          <p:nvPr/>
        </p:nvSpPr>
        <p:spPr>
          <a:xfrm>
            <a:off x="2588650" y="2932150"/>
            <a:ext cx="3556200" cy="12576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Networking &amp; Security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151350" y="103325"/>
            <a:ext cx="6045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Building Blocks (Abstract)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2814150" y="1274275"/>
            <a:ext cx="1327200" cy="8328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Storage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Google Shape;82;p17"/>
          <p:cNvSpPr/>
          <p:nvPr/>
        </p:nvSpPr>
        <p:spPr>
          <a:xfrm>
            <a:off x="4658675" y="1274275"/>
            <a:ext cx="1286700" cy="8328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Compute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3" name="Google Shape;83;p17"/>
          <p:cNvSpPr/>
          <p:nvPr/>
        </p:nvSpPr>
        <p:spPr>
          <a:xfrm>
            <a:off x="3074400" y="2618675"/>
            <a:ext cx="2758200" cy="832800"/>
          </a:xfrm>
          <a:prstGeom prst="rect">
            <a:avLst/>
          </a:prstGeom>
          <a:gradFill>
            <a:gsLst>
              <a:gs pos="0">
                <a:srgbClr val="D4E5F5"/>
              </a:gs>
              <a:gs pos="100000">
                <a:srgbClr val="70A4D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C9DAF8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Networking &amp; Security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151350" y="103325"/>
            <a:ext cx="6045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Building Blocks (Abstract)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" name="Google Shape;85;p17"/>
          <p:cNvSpPr/>
          <p:nvPr/>
        </p:nvSpPr>
        <p:spPr>
          <a:xfrm>
            <a:off x="1742925" y="589025"/>
            <a:ext cx="5265000" cy="42681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2640750" y="3659525"/>
            <a:ext cx="35562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Data Structures and Algorithms</a:t>
            </a:r>
            <a:endParaRPr b="1" sz="1800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6144850" y="2618675"/>
            <a:ext cx="300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151350" y="103325"/>
            <a:ext cx="6045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rebuchet MS"/>
                <a:ea typeface="Trebuchet MS"/>
                <a:cs typeface="Trebuchet MS"/>
                <a:sym typeface="Trebuchet MS"/>
              </a:rPr>
              <a:t>Building Blocks - Compute - Moore’s Law</a:t>
            </a:r>
            <a:endParaRPr sz="20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2900" y="849251"/>
            <a:ext cx="5742000" cy="402495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98800" y="1383450"/>
            <a:ext cx="2758200" cy="237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The number of transistors on computer chips doubles approximately every two years.</a:t>
            </a:r>
            <a:endParaRPr i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400"/>
              <a:buFont typeface="Trebuchet MS"/>
              <a:buChar char="-"/>
            </a:pPr>
            <a:r>
              <a:rPr i="1" lang="en">
                <a:solidFill>
                  <a:srgbClr val="0000FF"/>
                </a:solidFill>
                <a:latin typeface="Trebuchet MS"/>
                <a:ea typeface="Trebuchet MS"/>
                <a:cs typeface="Trebuchet MS"/>
                <a:sym typeface="Trebuchet MS"/>
              </a:rPr>
              <a:t>Gordon Moore, Founder of Intel</a:t>
            </a:r>
            <a:endParaRPr i="1">
              <a:solidFill>
                <a:srgbClr val="0000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ctrTitle"/>
          </p:nvPr>
        </p:nvSpPr>
        <p:spPr>
          <a:xfrm>
            <a:off x="355075" y="3460025"/>
            <a:ext cx="8520600" cy="76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i="1" lang="en" sz="1820">
                <a:latin typeface="Trebuchet MS"/>
                <a:ea typeface="Trebuchet MS"/>
                <a:cs typeface="Trebuchet MS"/>
                <a:sym typeface="Trebuchet MS"/>
              </a:rPr>
              <a:t>Understanding the Interplay of </a:t>
            </a:r>
            <a:r>
              <a:rPr i="1" lang="en" sz="1820" u="sng">
                <a:latin typeface="Trebuchet MS"/>
                <a:ea typeface="Trebuchet MS"/>
                <a:cs typeface="Trebuchet MS"/>
                <a:sym typeface="Trebuchet MS"/>
              </a:rPr>
              <a:t>CPU, Memory, I/O</a:t>
            </a:r>
            <a:r>
              <a:rPr i="1" lang="en" sz="1820">
                <a:latin typeface="Trebuchet MS"/>
                <a:ea typeface="Trebuchet MS"/>
                <a:cs typeface="Trebuchet MS"/>
                <a:sym typeface="Trebuchet MS"/>
              </a:rPr>
              <a:t> is the holy grail of great software engineering! </a:t>
            </a:r>
            <a:endParaRPr i="1" sz="18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800" y="810775"/>
            <a:ext cx="4761150" cy="247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Structure of the Course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6" name="Google Shape;106;p20"/>
          <p:cNvSpPr txBox="1"/>
          <p:nvPr/>
        </p:nvSpPr>
        <p:spPr>
          <a:xfrm>
            <a:off x="255425" y="701800"/>
            <a:ext cx="3929100" cy="26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Module-1: </a:t>
            </a:r>
            <a:r>
              <a:rPr b="1" lang="en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Introduction</a:t>
            </a:r>
            <a:endParaRPr b="1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Module-2: Storage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Font typeface="Trebuchet MS"/>
              <a:buChar char="○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Basics (Data Types)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○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Data Storage Fundamentals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○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Structuring &amp; Querying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○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Databases 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■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Types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■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Data Schemas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Trebuchet MS"/>
              <a:buChar char="○"/>
            </a:pPr>
            <a:r>
              <a:rPr lang="en" sz="1300">
                <a:latin typeface="Trebuchet MS"/>
                <a:ea typeface="Trebuchet MS"/>
                <a:cs typeface="Trebuchet MS"/>
                <a:sym typeface="Trebuchet MS"/>
              </a:rPr>
              <a:t>Object Storage</a:t>
            </a:r>
            <a:endParaRPr sz="13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7" name="Google Shape;107;p20"/>
          <p:cNvSpPr txBox="1"/>
          <p:nvPr/>
        </p:nvSpPr>
        <p:spPr>
          <a:xfrm>
            <a:off x="4011125" y="458950"/>
            <a:ext cx="4953000" cy="45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Module-3: Compute</a:t>
            </a:r>
            <a:endParaRPr b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Process, Threads, Memory. 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Servers, Virtual Machines, and Containers.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Application Servers (Web Servers, FTP, Email)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Cloud Computing Basics.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Trebuchet MS"/>
              <a:buChar char="●"/>
            </a:pPr>
            <a:r>
              <a:rPr b="1" lang="en">
                <a:latin typeface="Trebuchet MS"/>
                <a:ea typeface="Trebuchet MS"/>
                <a:cs typeface="Trebuchet MS"/>
                <a:sym typeface="Trebuchet MS"/>
              </a:rPr>
              <a:t>Module-4: Networking</a:t>
            </a:r>
            <a:endParaRPr b="1"/>
          </a:p>
          <a:p>
            <a:pPr indent="-31115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Building Blocks (OSI Layer Models, Network Topologies, Subnets, VPNs, etc.)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Naming Systems (DNS) 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Important Protocols 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2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■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TCP/UDP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2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■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HTTP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2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■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Web Sockets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Network Security (SSL/TLS)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115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rebuchet MS"/>
              <a:buChar char="○"/>
            </a:pPr>
            <a:r>
              <a:rPr lang="en" sz="13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Other Security Models (Zero-Trust, etc.)</a:t>
            </a:r>
            <a:endParaRPr sz="13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8" name="Google Shape;108;p20"/>
          <p:cNvSpPr txBox="1"/>
          <p:nvPr/>
        </p:nvSpPr>
        <p:spPr>
          <a:xfrm>
            <a:off x="255425" y="4474850"/>
            <a:ext cx="8520600" cy="4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* We will have a few guest lectures from the other industry experts. 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ctrTitle"/>
          </p:nvPr>
        </p:nvSpPr>
        <p:spPr>
          <a:xfrm>
            <a:off x="311700" y="1612525"/>
            <a:ext cx="8520600" cy="90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Trebuchet MS"/>
                <a:ea typeface="Trebuchet MS"/>
                <a:cs typeface="Trebuchet MS"/>
                <a:sym typeface="Trebuchet MS"/>
              </a:rPr>
              <a:t>Module-2: Storage</a:t>
            </a:r>
            <a:endParaRPr sz="32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